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62" r:id="rId1"/>
  </p:sldMasterIdLst>
  <p:notesMasterIdLst>
    <p:notesMasterId r:id="rId27"/>
  </p:notesMasterIdLst>
  <p:handoutMasterIdLst>
    <p:handoutMasterId r:id="rId28"/>
  </p:handoutMasterIdLst>
  <p:sldIdLst>
    <p:sldId id="273" r:id="rId2"/>
    <p:sldId id="274" r:id="rId3"/>
    <p:sldId id="275" r:id="rId4"/>
    <p:sldId id="319" r:id="rId5"/>
    <p:sldId id="320" r:id="rId6"/>
    <p:sldId id="310" r:id="rId7"/>
    <p:sldId id="276" r:id="rId8"/>
    <p:sldId id="277" r:id="rId9"/>
    <p:sldId id="278" r:id="rId10"/>
    <p:sldId id="285" r:id="rId11"/>
    <p:sldId id="321" r:id="rId12"/>
    <p:sldId id="322" r:id="rId13"/>
    <p:sldId id="323" r:id="rId14"/>
    <p:sldId id="325" r:id="rId15"/>
    <p:sldId id="326" r:id="rId16"/>
    <p:sldId id="311" r:id="rId17"/>
    <p:sldId id="312" r:id="rId18"/>
    <p:sldId id="324" r:id="rId19"/>
    <p:sldId id="327" r:id="rId20"/>
    <p:sldId id="329" r:id="rId21"/>
    <p:sldId id="328" r:id="rId22"/>
    <p:sldId id="330" r:id="rId23"/>
    <p:sldId id="331" r:id="rId24"/>
    <p:sldId id="332" r:id="rId25"/>
    <p:sldId id="339" r:id="rId26"/>
  </p:sldIdLst>
  <p:sldSz cx="12192000" cy="6858000"/>
  <p:notesSz cx="6794500" cy="99314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480">
          <p15:clr>
            <a:srgbClr val="A4A3A4"/>
          </p15:clr>
        </p15:guide>
        <p15:guide id="6" orient="horz" pos="981">
          <p15:clr>
            <a:srgbClr val="A4A3A4"/>
          </p15:clr>
        </p15:guide>
        <p15:guide id="7" orient="horz" pos="1706">
          <p15:clr>
            <a:srgbClr val="A4A3A4"/>
          </p15:clr>
        </p15:guide>
        <p15:guide id="8" pos="320">
          <p15:clr>
            <a:srgbClr val="A4A3A4"/>
          </p15:clr>
        </p15:guide>
        <p15:guide id="9" pos="7360">
          <p15:clr>
            <a:srgbClr val="A4A3A4"/>
          </p15:clr>
        </p15:guide>
        <p15:guide id="10" pos="3840">
          <p15:clr>
            <a:srgbClr val="A4A3A4"/>
          </p15:clr>
        </p15:guide>
        <p15:guide id="11" pos="512">
          <p15:clr>
            <a:srgbClr val="A4A3A4"/>
          </p15:clr>
        </p15:guide>
        <p15:guide id="12" pos="832">
          <p15:clr>
            <a:srgbClr val="A4A3A4"/>
          </p15:clr>
        </p15:guide>
        <p15:guide id="13" pos="11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>
      <p:cViewPr varScale="1">
        <p:scale>
          <a:sx n="122" d="100"/>
          <a:sy n="122" d="100"/>
        </p:scale>
        <p:origin x="728" y="200"/>
      </p:cViewPr>
      <p:guideLst>
        <p:guide orient="horz" pos="240"/>
        <p:guide orient="horz" pos="4065"/>
        <p:guide orient="horz" pos="3888"/>
        <p:guide orient="horz" pos="2160"/>
        <p:guide orient="horz" pos="480"/>
        <p:guide orient="horz" pos="981"/>
        <p:guide orient="horz" pos="1706"/>
        <p:guide pos="320"/>
        <p:guide pos="7360"/>
        <p:guide pos="3840"/>
        <p:guide pos="512"/>
        <p:guide pos="832"/>
        <p:guide pos="1136"/>
      </p:guideLst>
    </p:cSldViewPr>
  </p:slideViewPr>
  <p:outlineViewPr>
    <p:cViewPr>
      <p:scale>
        <a:sx n="33" d="100"/>
        <a:sy n="33" d="100"/>
      </p:scale>
      <p:origin x="0" y="12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752" y="-84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CDA1D7B2-671A-AC46-B58B-E83C5F7B96E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DAA1B4C6-297A-134F-B0BA-CF50A09D09A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8244" name="Rectangle 4">
            <a:extLst>
              <a:ext uri="{FF2B5EF4-FFF2-40B4-BE49-F238E27FC236}">
                <a16:creationId xmlns:a16="http://schemas.microsoft.com/office/drawing/2014/main" id="{87111CD9-B613-2046-80E9-C4D73E974B8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8245" name="Rectangle 5">
            <a:extLst>
              <a:ext uri="{FF2B5EF4-FFF2-40B4-BE49-F238E27FC236}">
                <a16:creationId xmlns:a16="http://schemas.microsoft.com/office/drawing/2014/main" id="{27E2F197-C198-6B4F-8B11-D0CA52B4FF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EB6F6EB-CB53-F545-BC1E-2704FBF550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AF30924-CD7C-2D40-9412-D727F145F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A5D17F6C-0FC0-C14B-9A9C-6207441D4D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05ED1639-F780-0F4E-B14A-CBB18C5414B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3" y="744538"/>
            <a:ext cx="6619875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D35486D3-7742-FC4E-B3EB-DB035A210CB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8050"/>
            <a:ext cx="4981575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6870" name="Rectangle 6">
            <a:extLst>
              <a:ext uri="{FF2B5EF4-FFF2-40B4-BE49-F238E27FC236}">
                <a16:creationId xmlns:a16="http://schemas.microsoft.com/office/drawing/2014/main" id="{32416CD0-DB9E-2D48-8D40-9F6EA9E0B23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6871" name="Rectangle 7">
            <a:extLst>
              <a:ext uri="{FF2B5EF4-FFF2-40B4-BE49-F238E27FC236}">
                <a16:creationId xmlns:a16="http://schemas.microsoft.com/office/drawing/2014/main" id="{B9DF7BD1-FE6C-EB4C-AC96-037A1C6DA9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2A6519B-E9FB-A04D-97EE-35F7726648A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>
            <a:extLst>
              <a:ext uri="{FF2B5EF4-FFF2-40B4-BE49-F238E27FC236}">
                <a16:creationId xmlns:a16="http://schemas.microsoft.com/office/drawing/2014/main" id="{61797C15-A82C-4346-A5D5-E6916CA15D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0" name="Notes Placeholder 2">
            <a:extLst>
              <a:ext uri="{FF2B5EF4-FFF2-40B4-BE49-F238E27FC236}">
                <a16:creationId xmlns:a16="http://schemas.microsoft.com/office/drawing/2014/main" id="{3AD4562B-4282-E14A-9B09-F7EDC49E5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7171" name="Slide Number Placeholder 3">
            <a:extLst>
              <a:ext uri="{FF2B5EF4-FFF2-40B4-BE49-F238E27FC236}">
                <a16:creationId xmlns:a16="http://schemas.microsoft.com/office/drawing/2014/main" id="{2DA7873A-A75E-6B42-8DEF-EF7E105AF3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0DA7B759-4DE4-6C46-818A-A3756BC3E57B}" type="slidenum">
              <a:rPr lang="en-GB" altLang="en-US" sz="1200" smtClean="0"/>
              <a:pPr/>
              <a:t>1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95F74746-E0D6-764E-82DD-0ED8AB83F5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6540BB61-17B3-D44E-8159-EA1C4D3B6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635EBAAE-97D3-214E-8F81-5F239E8EEB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2EDAED5B-E9E2-8845-BDD2-C0AA97A55C99}" type="slidenum">
              <a:rPr lang="en-GB" altLang="en-US" sz="1200" smtClean="0"/>
              <a:pPr/>
              <a:t>10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4AC44D72-5DBF-0143-AA9B-45ABB0B085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6E911EBA-A20A-C04B-AD47-66250F4C0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5F96EDB0-2FE2-9747-ABAE-5E4CED24C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E38FA0F8-F256-EC43-B0A4-680E0BD9098A}" type="slidenum">
              <a:rPr lang="en-GB" altLang="en-US" sz="1200" smtClean="0"/>
              <a:pPr/>
              <a:t>11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5C931B2E-9C2C-5F48-ADC2-77AC1E3460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98045FAF-ED97-734A-8C0B-76F4F651D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D1D59C8B-C877-C74D-9372-390EFF724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A5080FF9-FC20-0249-8892-8E366EBC433B}" type="slidenum">
              <a:rPr lang="en-GB" altLang="en-US" sz="1200" smtClean="0"/>
              <a:pPr/>
              <a:t>12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C7640F3-9780-4541-B4D7-1741D8BB91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91D7855D-11C9-8742-AC58-B239D6663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6F5915B9-C543-DE4A-AB6A-9E3356165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8C79115C-1DF6-7A43-A0CD-7D1D0275E92C}" type="slidenum">
              <a:rPr lang="en-GB" altLang="en-US" sz="1200" smtClean="0"/>
              <a:pPr/>
              <a:t>13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A27FB8D0-36DE-CE44-8765-CA1177D873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0533F803-78AC-6242-9FFB-679519F44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B0541F95-F6E5-6C4E-8D32-51E2265681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51ACDFB0-B974-5743-98D4-4D575CB5BE18}" type="slidenum">
              <a:rPr lang="en-GB" altLang="en-US" sz="1200" smtClean="0"/>
              <a:pPr/>
              <a:t>14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8311820B-1660-CF4D-ADD2-1E1EE3E145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0A7179DD-0CB6-584D-9D9F-2E875D569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D0FB233B-F04F-9E48-8C28-519D9FB14C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CB907A6C-1E6D-FC4A-AC97-6BF0FC654B92}" type="slidenum">
              <a:rPr lang="en-GB" altLang="en-US" sz="1200" smtClean="0"/>
              <a:pPr/>
              <a:t>15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789987AC-0206-DC47-B331-019D989324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AF975B8D-A359-C842-B84D-BFC738F9B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B69EC0B0-0303-F341-883C-4C47693D2D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A17E9BC1-B58C-BC46-ACA8-999CAE05E588}" type="slidenum">
              <a:rPr lang="en-GB" altLang="en-US" sz="1200" smtClean="0"/>
              <a:pPr/>
              <a:t>16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FBA1C6F6-81D4-284B-AB7E-52098739FF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6C962B2A-B331-1A44-8EDC-F693532EF0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9F51EADC-05FA-8E47-AC5E-E926614BEE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237C181A-5D5C-7242-9A9C-F7BCAB1461B3}" type="slidenum">
              <a:rPr lang="en-GB" altLang="en-US" sz="1200" smtClean="0"/>
              <a:pPr/>
              <a:t>17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3233C604-8014-BC4E-B685-4E3F662810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A3195551-DCB1-8F4B-9F01-454FF16E5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62D14368-C219-034B-ACC6-4AA2274EF0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615906C6-2E2A-534B-B36D-223E20C7ED5E}" type="slidenum">
              <a:rPr lang="en-GB" altLang="en-US" sz="1200" smtClean="0"/>
              <a:pPr/>
              <a:t>18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AD1EB16F-23E4-3145-98AB-9F4284E66B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EBD156EE-942C-2F46-B992-D4BE9F0BF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6746751B-E011-1748-82D4-227622F414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F81EEB46-B67A-7040-ADB6-EC8C87D05C57}" type="slidenum">
              <a:rPr lang="en-GB" altLang="en-US" sz="1200" smtClean="0"/>
              <a:pPr/>
              <a:t>19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734C92E2-DF85-0A49-A891-917E025766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59830081-9CA0-F148-BDEE-F2B427576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EC5D7898-E757-924F-8182-00EC698255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082A0AF2-7537-B740-9034-E347F867DA12}" type="slidenum">
              <a:rPr lang="en-GB" altLang="en-US" sz="1200" smtClean="0"/>
              <a:pPr/>
              <a:t>2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01CE4BB6-85EF-AE45-A3F8-632183B21F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92295584-728F-C74A-A068-837F0F48F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FE807E4D-FF4C-9947-96B2-90BB23226A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4D68C160-E5E4-3A4A-BEB5-ED92FAC3E2AF}" type="slidenum">
              <a:rPr lang="en-GB" altLang="en-US" sz="1200" smtClean="0"/>
              <a:pPr/>
              <a:t>20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1D0C0753-232E-004D-8BC6-D45D18913A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7141495D-2284-AA47-812E-DAD777036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5BFAFBFE-8FF1-1A43-A795-BD73B58F7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B6917A46-46B6-1749-8DFC-C721EDD6BC9F}" type="slidenum">
              <a:rPr lang="en-GB" altLang="en-US" sz="1200" smtClean="0"/>
              <a:pPr/>
              <a:t>21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4C0D9C22-76E7-5149-BFD1-E4E5156AB2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BD5A290E-4C92-CA43-833A-48449DEE8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2B75F4CB-1A65-884E-8481-6E353E29E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52C52642-F9C8-8742-89E2-B09248299F5D}" type="slidenum">
              <a:rPr lang="en-GB" altLang="en-US" sz="1200" smtClean="0"/>
              <a:pPr/>
              <a:t>22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>
            <a:extLst>
              <a:ext uri="{FF2B5EF4-FFF2-40B4-BE49-F238E27FC236}">
                <a16:creationId xmlns:a16="http://schemas.microsoft.com/office/drawing/2014/main" id="{82E9C3A1-83D8-1C4C-A3E8-F416F457DC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6" name="Notes Placeholder 2">
            <a:extLst>
              <a:ext uri="{FF2B5EF4-FFF2-40B4-BE49-F238E27FC236}">
                <a16:creationId xmlns:a16="http://schemas.microsoft.com/office/drawing/2014/main" id="{BA1EA006-0923-C744-B760-C51878DCF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F0E683EB-054B-1E45-940B-3E9790F32D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CD4A2EBC-AADC-EE4F-B8B1-DA41D25F6A64}" type="slidenum">
              <a:rPr lang="en-GB" altLang="en-US" sz="1200" smtClean="0"/>
              <a:pPr/>
              <a:t>23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>
            <a:extLst>
              <a:ext uri="{FF2B5EF4-FFF2-40B4-BE49-F238E27FC236}">
                <a16:creationId xmlns:a16="http://schemas.microsoft.com/office/drawing/2014/main" id="{301EBAC2-BF2D-D941-914B-23DEAE031E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4" name="Notes Placeholder 2">
            <a:extLst>
              <a:ext uri="{FF2B5EF4-FFF2-40B4-BE49-F238E27FC236}">
                <a16:creationId xmlns:a16="http://schemas.microsoft.com/office/drawing/2014/main" id="{2CC3F4A5-63E1-0A4C-B458-278A571DD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12EC625D-4699-3C42-BBE5-694E9DAC4A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F2333D09-C4EC-1145-962A-40A8FBD7D1F3}" type="slidenum">
              <a:rPr lang="en-GB" altLang="en-US" sz="1200" smtClean="0"/>
              <a:pPr/>
              <a:t>24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>
            <a:extLst>
              <a:ext uri="{FF2B5EF4-FFF2-40B4-BE49-F238E27FC236}">
                <a16:creationId xmlns:a16="http://schemas.microsoft.com/office/drawing/2014/main" id="{A42426B7-39F5-C74C-8AA9-90AC08E595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2" name="Notes Placeholder 2">
            <a:extLst>
              <a:ext uri="{FF2B5EF4-FFF2-40B4-BE49-F238E27FC236}">
                <a16:creationId xmlns:a16="http://schemas.microsoft.com/office/drawing/2014/main" id="{27715A5F-8C6E-9543-B5E3-5B6379E88A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102403" name="Slide Number Placeholder 3">
            <a:extLst>
              <a:ext uri="{FF2B5EF4-FFF2-40B4-BE49-F238E27FC236}">
                <a16:creationId xmlns:a16="http://schemas.microsoft.com/office/drawing/2014/main" id="{F9A16505-E9B2-5044-B72C-78C5AFCF84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6427FFE3-4DBA-624D-BCB7-975FDF6BD1A9}" type="slidenum">
              <a:rPr lang="en-GB" altLang="en-US" sz="1200" smtClean="0"/>
              <a:pPr/>
              <a:t>25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>
            <a:extLst>
              <a:ext uri="{FF2B5EF4-FFF2-40B4-BE49-F238E27FC236}">
                <a16:creationId xmlns:a16="http://schemas.microsoft.com/office/drawing/2014/main" id="{E73F97FA-86B9-5D43-BC2A-ADA6464EAE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6" name="Notes Placeholder 2">
            <a:extLst>
              <a:ext uri="{FF2B5EF4-FFF2-40B4-BE49-F238E27FC236}">
                <a16:creationId xmlns:a16="http://schemas.microsoft.com/office/drawing/2014/main" id="{9D0A0E0B-484A-3746-8492-81C7AAA75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11267" name="Slide Number Placeholder 3">
            <a:extLst>
              <a:ext uri="{FF2B5EF4-FFF2-40B4-BE49-F238E27FC236}">
                <a16:creationId xmlns:a16="http://schemas.microsoft.com/office/drawing/2014/main" id="{D001F57F-0268-3048-8272-F6FC9D2DE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5187FD57-E5EF-0042-BDEA-5525B6398E7A}" type="slidenum">
              <a:rPr lang="en-GB" altLang="en-US" sz="1200" smtClean="0"/>
              <a:pPr/>
              <a:t>3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>
            <a:extLst>
              <a:ext uri="{FF2B5EF4-FFF2-40B4-BE49-F238E27FC236}">
                <a16:creationId xmlns:a16="http://schemas.microsoft.com/office/drawing/2014/main" id="{EAF7748D-415E-ED42-947F-CC39373CCA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4" name="Notes Placeholder 2">
            <a:extLst>
              <a:ext uri="{FF2B5EF4-FFF2-40B4-BE49-F238E27FC236}">
                <a16:creationId xmlns:a16="http://schemas.microsoft.com/office/drawing/2014/main" id="{F9D96751-26EB-5C4E-865E-9F81826AE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13315" name="Slide Number Placeholder 3">
            <a:extLst>
              <a:ext uri="{FF2B5EF4-FFF2-40B4-BE49-F238E27FC236}">
                <a16:creationId xmlns:a16="http://schemas.microsoft.com/office/drawing/2014/main" id="{4219A7A5-8054-354A-87DB-9051F94FD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905A3162-BB58-6240-A577-B924416D8BD9}" type="slidenum">
              <a:rPr lang="en-GB" altLang="en-US" sz="1200" smtClean="0"/>
              <a:pPr/>
              <a:t>4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FA5AB9C6-5C4A-3E4D-8829-70A4384029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0F6BC31-377A-E244-82C3-729F7CC502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FCA94A0-0570-5446-A79E-060321764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49A4F79B-35BB-F64F-818E-213E43AF8A9D}" type="slidenum">
              <a:rPr lang="en-GB" altLang="en-US" sz="1200" smtClean="0"/>
              <a:pPr/>
              <a:t>5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7B36EF08-A855-9045-94D2-BD27B397D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DDE4DD-B12C-B740-8A06-F5E52AFA3F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7D9FF487-4D32-8443-B384-1F777F30FB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B1BB984D-E7CC-8A4C-8CEF-35A7849CC906}" type="slidenum">
              <a:rPr lang="en-GB" altLang="en-US" sz="1200" smtClean="0"/>
              <a:pPr/>
              <a:t>6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2648A439-12BC-D445-8F4A-B2BC48CFE7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A01853EE-9886-9447-9B6A-72CADC54B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415B81BB-75EF-0E43-B630-BB81048C8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998C76A7-D0C0-BD42-9305-18E000B3B3FF}" type="slidenum">
              <a:rPr lang="en-GB" altLang="en-US" sz="1200" smtClean="0"/>
              <a:pPr/>
              <a:t>7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053A32DA-4515-6244-813B-D7DE8C0837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EF2FD65E-D5D6-FF4A-9239-DB1289F0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124648D3-EDAE-1549-A321-91AC1377F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DCD69BDC-B97F-554A-8AA5-EAD59F4ACA77}" type="slidenum">
              <a:rPr lang="en-GB" altLang="en-US" sz="1200" smtClean="0"/>
              <a:pPr/>
              <a:t>8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0D1E9019-7625-F34E-829F-26D900A5A4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F2EA44F2-132B-1A41-9140-F39F4E0A7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89DFE2AC-D598-8041-BD5C-3B93718E6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B2BBE12B-6A1B-5D48-93A3-3A6CD8F6AD8F}" type="slidenum">
              <a:rPr lang="en-GB" altLang="en-US" sz="1200" smtClean="0"/>
              <a:pPr/>
              <a:t>9</a:t>
            </a:fld>
            <a:endParaRPr lang="en-GB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8E6-A768-CD42-8EF4-D35791A1844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35AD0DAB-50AF-204D-93E9-0F992BBA2D4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0"/>
            <a:ext cx="1074738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GB" altLang="en-US" sz="800">
                <a:solidFill>
                  <a:schemeClr val="bg1"/>
                </a:solidFill>
                <a:latin typeface="Arial" panose="020B0604020202020204" pitchFamily="34" charset="0"/>
              </a:rPr>
              <a:t>Slide 4.</a:t>
            </a:r>
            <a:fld id="{8D4137FD-5061-DC41-A740-EDA9ECB83782}" type="slidenum">
              <a:rPr lang="en-GB" altLang="en-US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defRPr/>
              </a:pPr>
              <a:t>‹#›</a:t>
            </a:fld>
            <a:endParaRPr lang="en-GB" altLang="en-US" sz="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058FAA54-51C3-F94D-8ECD-0A1548B89B9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4963" y="6524625"/>
            <a:ext cx="11522075" cy="1889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r">
              <a:defRPr/>
            </a:pPr>
            <a:r>
              <a:rPr lang="en-IN" altLang="en-US" sz="800">
                <a:solidFill>
                  <a:srgbClr val="000000"/>
                </a:solidFill>
                <a:latin typeface="Arial" panose="020B0604020202020204" pitchFamily="34" charset="0"/>
              </a:rPr>
              <a:t>Chaffey, </a:t>
            </a:r>
            <a:r>
              <a:rPr lang="en-IN" altLang="en-US" sz="800" i="1">
                <a:solidFill>
                  <a:srgbClr val="000000"/>
                </a:solidFill>
                <a:latin typeface="Arial" panose="020B0604020202020204" pitchFamily="34" charset="0"/>
              </a:rPr>
              <a:t>Digital Business and E-commerce Management Powerpoints on the Web,</a:t>
            </a:r>
            <a:r>
              <a:rPr lang="en-IN" altLang="en-US" sz="800">
                <a:solidFill>
                  <a:srgbClr val="000000"/>
                </a:solidFill>
                <a:latin typeface="Arial" panose="020B0604020202020204" pitchFamily="34" charset="0"/>
              </a:rPr>
              <a:t> 6</a:t>
            </a:r>
            <a:r>
              <a:rPr lang="en-IN" altLang="en-US" sz="800" baseline="30000">
                <a:solidFill>
                  <a:srgbClr val="000000"/>
                </a:solidFill>
                <a:latin typeface="Arial" panose="020B0604020202020204" pitchFamily="34" charset="0"/>
              </a:rPr>
              <a:t>th</a:t>
            </a:r>
            <a:r>
              <a:rPr lang="en-IN" altLang="en-US" sz="800">
                <a:solidFill>
                  <a:srgbClr val="000000"/>
                </a:solidFill>
                <a:latin typeface="Arial" panose="020B0604020202020204" pitchFamily="34" charset="0"/>
              </a:rPr>
              <a:t> edition © Marketing Insights Limited 2015</a:t>
            </a:r>
            <a:endParaRPr lang="en-GB" altLang="en-US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829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8E6-A768-CD42-8EF4-D35791A1844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3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8E6-A768-CD42-8EF4-D35791A1844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46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8E6-A768-CD42-8EF4-D35791A1844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95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8E6-A768-CD42-8EF4-D35791A1844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39552532-A136-A348-AF60-67FDFD40FB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0"/>
            <a:ext cx="1074738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GB" altLang="en-US" sz="800">
                <a:solidFill>
                  <a:schemeClr val="bg1"/>
                </a:solidFill>
                <a:latin typeface="Arial" panose="020B0604020202020204" pitchFamily="34" charset="0"/>
              </a:rPr>
              <a:t>Slide 4.</a:t>
            </a:r>
            <a:fld id="{70AE1D7E-E471-DE45-BFB6-A1BC91A256AA}" type="slidenum">
              <a:rPr lang="en-GB" altLang="en-US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defRPr/>
              </a:pPr>
              <a:t>‹#›</a:t>
            </a:fld>
            <a:endParaRPr lang="en-GB" altLang="en-US" sz="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C684F4CD-03E0-E645-9DDA-F81F4D7303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4963" y="6524625"/>
            <a:ext cx="11522075" cy="1889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r">
              <a:defRPr/>
            </a:pPr>
            <a:r>
              <a:rPr lang="en-IN" altLang="en-US" sz="800">
                <a:solidFill>
                  <a:srgbClr val="000000"/>
                </a:solidFill>
                <a:latin typeface="Arial" panose="020B0604020202020204" pitchFamily="34" charset="0"/>
              </a:rPr>
              <a:t>Chaffey, </a:t>
            </a:r>
            <a:r>
              <a:rPr lang="en-IN" altLang="en-US" sz="800" i="1">
                <a:solidFill>
                  <a:srgbClr val="000000"/>
                </a:solidFill>
                <a:latin typeface="Arial" panose="020B0604020202020204" pitchFamily="34" charset="0"/>
              </a:rPr>
              <a:t>Digital Business and E-commerce Management Powerpoints on the Web,</a:t>
            </a:r>
            <a:r>
              <a:rPr lang="en-IN" altLang="en-US" sz="800">
                <a:solidFill>
                  <a:srgbClr val="000000"/>
                </a:solidFill>
                <a:latin typeface="Arial" panose="020B0604020202020204" pitchFamily="34" charset="0"/>
              </a:rPr>
              <a:t> 6</a:t>
            </a:r>
            <a:r>
              <a:rPr lang="en-IN" altLang="en-US" sz="800" baseline="30000">
                <a:solidFill>
                  <a:srgbClr val="000000"/>
                </a:solidFill>
                <a:latin typeface="Arial" panose="020B0604020202020204" pitchFamily="34" charset="0"/>
              </a:rPr>
              <a:t>th</a:t>
            </a:r>
            <a:r>
              <a:rPr lang="en-IN" altLang="en-US" sz="800">
                <a:solidFill>
                  <a:srgbClr val="000000"/>
                </a:solidFill>
                <a:latin typeface="Arial" panose="020B0604020202020204" pitchFamily="34" charset="0"/>
              </a:rPr>
              <a:t> edition © Marketing Insights Limited 2015</a:t>
            </a:r>
            <a:endParaRPr lang="en-GB" altLang="en-US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709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8E6-A768-CD42-8EF4-D35791A1844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76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8E6-A768-CD42-8EF4-D35791A1844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6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8E6-A768-CD42-8EF4-D35791A1844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9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8E6-A768-CD42-8EF4-D35791A1844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9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8E6-A768-CD42-8EF4-D35791A1844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34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8E6-A768-CD42-8EF4-D35791A1844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33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968E6-A768-CD42-8EF4-D35791A1844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80493FA7-4971-294C-87BD-2B347B658B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0"/>
            <a:ext cx="1074738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GB" altLang="en-US" sz="800">
                <a:solidFill>
                  <a:schemeClr val="bg1"/>
                </a:solidFill>
                <a:latin typeface="Arial" panose="020B0604020202020204" pitchFamily="34" charset="0"/>
              </a:rPr>
              <a:t>Slide 4.</a:t>
            </a:r>
            <a:fld id="{64141AE8-B585-9442-84CE-C27D52EA7862}" type="slidenum">
              <a:rPr lang="en-GB" altLang="en-US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defRPr/>
              </a:pPr>
              <a:t>‹#›</a:t>
            </a:fld>
            <a:endParaRPr lang="en-GB" altLang="en-US" sz="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CFC1397F-6AD0-014C-889A-2B5A3004B3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4963" y="6524625"/>
            <a:ext cx="11522075" cy="1889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r">
              <a:defRPr/>
            </a:pPr>
            <a:r>
              <a:rPr lang="en-IN" altLang="en-US" sz="800">
                <a:solidFill>
                  <a:srgbClr val="000000"/>
                </a:solidFill>
                <a:latin typeface="Arial" panose="020B0604020202020204" pitchFamily="34" charset="0"/>
              </a:rPr>
              <a:t>Chaffey, </a:t>
            </a:r>
            <a:r>
              <a:rPr lang="en-IN" altLang="en-US" sz="800" i="1">
                <a:solidFill>
                  <a:srgbClr val="000000"/>
                </a:solidFill>
                <a:latin typeface="Arial" panose="020B0604020202020204" pitchFamily="34" charset="0"/>
              </a:rPr>
              <a:t>Digital Business and E-commerce Management Powerpoints on the Web,</a:t>
            </a:r>
            <a:r>
              <a:rPr lang="en-IN" altLang="en-US" sz="800">
                <a:solidFill>
                  <a:srgbClr val="000000"/>
                </a:solidFill>
                <a:latin typeface="Arial" panose="020B0604020202020204" pitchFamily="34" charset="0"/>
              </a:rPr>
              <a:t> 6</a:t>
            </a:r>
            <a:r>
              <a:rPr lang="en-IN" altLang="en-US" sz="800" baseline="30000">
                <a:solidFill>
                  <a:srgbClr val="000000"/>
                </a:solidFill>
                <a:latin typeface="Arial" panose="020B0604020202020204" pitchFamily="34" charset="0"/>
              </a:rPr>
              <a:t>th</a:t>
            </a:r>
            <a:r>
              <a:rPr lang="en-IN" altLang="en-US" sz="800">
                <a:solidFill>
                  <a:srgbClr val="000000"/>
                </a:solidFill>
                <a:latin typeface="Arial" panose="020B0604020202020204" pitchFamily="34" charset="0"/>
              </a:rPr>
              <a:t> edition © Marketing Insights Limited 2015</a:t>
            </a:r>
            <a:endParaRPr lang="en-GB" altLang="en-US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52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>
            <a:extLst>
              <a:ext uri="{FF2B5EF4-FFF2-40B4-BE49-F238E27FC236}">
                <a16:creationId xmlns:a16="http://schemas.microsoft.com/office/drawing/2014/main" id="{137B5C6A-7798-9741-8DA7-A31BB67A9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40430"/>
            <a:ext cx="4245429" cy="22063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marL="630238" indent="-630238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alt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Chapter 4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alt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E-environment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alt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-1</a:t>
            </a:r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AF1E5E62-9EB9-408E-AE53-A04A4C811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47" name="Picture 3" descr="A picture containing computer, many, parking, street&#10;&#10;Description automatically generated">
            <a:extLst>
              <a:ext uri="{FF2B5EF4-FFF2-40B4-BE49-F238E27FC236}">
                <a16:creationId xmlns:a16="http://schemas.microsoft.com/office/drawing/2014/main" id="{4B7B4828-A0C3-CF45-8296-4F4CBA4B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7"/>
          <a:stretch>
            <a:fillRect/>
          </a:stretch>
        </p:blipFill>
        <p:spPr bwMode="auto">
          <a:xfrm>
            <a:off x="6085115" y="1277104"/>
            <a:ext cx="5466806" cy="276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 7">
            <a:extLst>
              <a:ext uri="{FF2B5EF4-FFF2-40B4-BE49-F238E27FC236}">
                <a16:creationId xmlns:a16="http://schemas.microsoft.com/office/drawing/2014/main" id="{9C5704B2-7C5B-4738-AF0D-4A2756A6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DFB36DC4-A410-4DF1-8453-1D85743F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B2B2B2"/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4">
            <a:extLst>
              <a:ext uri="{FF2B5EF4-FFF2-40B4-BE49-F238E27FC236}">
                <a16:creationId xmlns:a16="http://schemas.microsoft.com/office/drawing/2014/main" id="{6C147D55-1362-FC43-A8DA-AED0A87A5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949950"/>
            <a:ext cx="853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Figure 4.1 </a:t>
            </a: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‘Waves of change’ </a:t>
            </a: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different timescales for change in the environment</a:t>
            </a:r>
          </a:p>
        </p:txBody>
      </p:sp>
      <p:pic>
        <p:nvPicPr>
          <p:cNvPr id="24579" name="Picture 7" descr="Z:\Graphics\Powerpoint\PE_UK\PE217-Chaffey\Final files\GIF\CH04\M04NF001.gif">
            <a:extLst>
              <a:ext uri="{FF2B5EF4-FFF2-40B4-BE49-F238E27FC236}">
                <a16:creationId xmlns:a16="http://schemas.microsoft.com/office/drawing/2014/main" id="{2031D017-81A8-DB44-BF77-EA2FA0273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333375"/>
            <a:ext cx="10585450" cy="526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E16A46A2-71C7-3A44-BBD1-D6D09841E0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Four main acts, directives and laws that e-commerce companies must comply with: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7" name="Rectangle 3">
            <a:extLst>
              <a:ext uri="{FF2B5EF4-FFF2-40B4-BE49-F238E27FC236}">
                <a16:creationId xmlns:a16="http://schemas.microsoft.com/office/drawing/2014/main" id="{98A815B4-83DF-3145-A09B-915394CD1A6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255260" y="1648870"/>
            <a:ext cx="4702848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88938"/>
            <a:r>
              <a:rPr lang="en-US" altLang="en-US" sz="2400"/>
              <a:t>The Electronic Commerce (EC Directive) Regulations 2002</a:t>
            </a:r>
          </a:p>
          <a:p>
            <a:pPr marL="388938"/>
            <a:r>
              <a:rPr lang="en-US" altLang="en-US" sz="2400"/>
              <a:t>The General Data Protection Regulations (GDPR)</a:t>
            </a:r>
          </a:p>
          <a:p>
            <a:pPr marL="388938"/>
            <a:r>
              <a:rPr lang="en-US" altLang="en-US" sz="2400"/>
              <a:t>The distance Selling Act 2000</a:t>
            </a:r>
          </a:p>
          <a:p>
            <a:pPr marL="388938"/>
            <a:r>
              <a:rPr lang="en-US" altLang="en-US" sz="2400"/>
              <a:t>ICO Cookie Law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9FB471F8-834B-1A45-A7A8-CF232F7C48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4000" b="1"/>
              <a:t>Social Factors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9CFD7C6A-D6A2-F146-A125-5D088BD7FD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>
              <a:defRPr/>
            </a:pPr>
            <a:r>
              <a:rPr lang="en-US" altLang="en-US" sz="2000"/>
              <a:t>People with different attitudes and opinions to certain ideas, products, services and communication</a:t>
            </a:r>
          </a:p>
          <a:p>
            <a:pPr marL="457200">
              <a:defRPr/>
            </a:pPr>
            <a:r>
              <a:rPr lang="en-US" altLang="en-US" sz="2000"/>
              <a:t>Culture</a:t>
            </a:r>
          </a:p>
          <a:p>
            <a:pPr marL="457200">
              <a:defRPr/>
            </a:pPr>
            <a:r>
              <a:rPr lang="en-US" altLang="en-US" sz="2000"/>
              <a:t>Demographics such as age and gender</a:t>
            </a:r>
          </a:p>
          <a:p>
            <a:pPr marL="457200">
              <a:defRPr/>
            </a:pPr>
            <a:r>
              <a:rPr lang="en-US" altLang="en-US" sz="2000"/>
              <a:t>Social lifestyles</a:t>
            </a:r>
          </a:p>
          <a:p>
            <a:pPr marL="457200">
              <a:defRPr/>
            </a:pPr>
            <a:r>
              <a:rPr lang="en-US" altLang="en-US" sz="2000"/>
              <a:t>Domestic structures</a:t>
            </a:r>
          </a:p>
          <a:p>
            <a:pPr marL="457200">
              <a:defRPr/>
            </a:pPr>
            <a:r>
              <a:rPr lang="en-US" altLang="en-US" sz="2000"/>
              <a:t>Affluence/wealth</a:t>
            </a:r>
          </a:p>
          <a:p>
            <a:pPr marL="457200">
              <a:defRPr/>
            </a:pPr>
            <a:r>
              <a:rPr lang="en-US" altLang="en-US" sz="2000"/>
              <a:t>Religion</a:t>
            </a:r>
          </a:p>
          <a:p>
            <a:pPr marL="388938">
              <a:defRPr/>
            </a:pPr>
            <a:endParaRPr lang="en-US" altLang="en-US" sz="20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6" name="Picture 1">
            <a:extLst>
              <a:ext uri="{FF2B5EF4-FFF2-40B4-BE49-F238E27FC236}">
                <a16:creationId xmlns:a16="http://schemas.microsoft.com/office/drawing/2014/main" id="{8C35D683-9915-D84E-B6B7-D1A1A15F2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9" r="24912" b="-1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D80C9EF-3CC6-4ECC-9C2D-9D0396C96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9567C82B-7E63-2340-8D5B-95317B7813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5528" y="386930"/>
            <a:ext cx="10141799" cy="1300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4800" b="1"/>
              <a:t>Social Factors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4" name="Picture 2">
            <a:extLst>
              <a:ext uri="{FF2B5EF4-FFF2-40B4-BE49-F238E27FC236}">
                <a16:creationId xmlns:a16="http://schemas.microsoft.com/office/drawing/2014/main" id="{FBEDAAD9-04FE-4A49-A6A1-366E18902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846"/>
          <a:stretch/>
        </p:blipFill>
        <p:spPr bwMode="auto">
          <a:xfrm>
            <a:off x="635295" y="2524715"/>
            <a:ext cx="5150277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>
            <a:extLst>
              <a:ext uri="{FF2B5EF4-FFF2-40B4-BE49-F238E27FC236}">
                <a16:creationId xmlns:a16="http://schemas.microsoft.com/office/drawing/2014/main" id="{7589F77E-81BF-3A4F-9C84-0111FB59B28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06429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88938"/>
            <a:r>
              <a:rPr lang="en-US" altLang="en-US" sz="1700"/>
              <a:t>ZMOT – pre-purchase research, based on reviews etc.</a:t>
            </a:r>
          </a:p>
          <a:p>
            <a:pPr marL="388938"/>
            <a:r>
              <a:rPr lang="en-US" altLang="en-US" sz="1700"/>
              <a:t>FMOT – Decision making when customer is at the shelf to buy a product/service</a:t>
            </a:r>
          </a:p>
          <a:p>
            <a:pPr marL="388938"/>
            <a:r>
              <a:rPr lang="en-US" altLang="en-US" sz="1700"/>
              <a:t>SMOT – When customer takes the product, use it and forms an opinion about it.</a:t>
            </a:r>
          </a:p>
          <a:p>
            <a:pPr marL="388938"/>
            <a:r>
              <a:rPr lang="en-US" altLang="en-US" sz="1700"/>
              <a:t>Showrooming</a:t>
            </a:r>
          </a:p>
          <a:p>
            <a:pPr marL="692150" lvl="1"/>
            <a:r>
              <a:rPr lang="en-US" altLang="en-US" sz="1700"/>
              <a:t>When consumers decide to purchase a product online after looking at it in a physical retailer’s store. This usually involves using a mobile device to see if they can buy it cheaper online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Rectangle 7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1DE1C124-9D6B-7347-BD78-7C3A48922C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3600" b="1"/>
              <a:t>Social Factors – M-Shoppers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615BF6AA-5399-1D40-9003-30AD9F38710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3468" y="1782981"/>
            <a:ext cx="6891188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marL="388938"/>
            <a:r>
              <a:rPr lang="en-US" altLang="en-US" sz="1400"/>
              <a:t>M-Shopper Segmentation (Columbia Business School and Aimia, 2013)</a:t>
            </a:r>
          </a:p>
          <a:p>
            <a:pPr marL="692150" lvl="1"/>
            <a:r>
              <a:rPr lang="en-US" altLang="en-US" sz="1400"/>
              <a:t>Exploiters(6%)</a:t>
            </a:r>
          </a:p>
          <a:p>
            <a:pPr marL="974725" lvl="2"/>
            <a:r>
              <a:rPr lang="en-US" altLang="en-US" sz="1400"/>
              <a:t>Planned to buy online and opted for lowest price. Other than price savings, such as free shipping, online rewards. More likely to be females and have a bit lower incomes</a:t>
            </a:r>
          </a:p>
          <a:p>
            <a:pPr marL="692150" lvl="1"/>
            <a:r>
              <a:rPr lang="en-US" altLang="en-US" sz="1400"/>
              <a:t>Savvys(13%)</a:t>
            </a:r>
          </a:p>
          <a:p>
            <a:pPr marL="974725" lvl="2"/>
            <a:r>
              <a:rPr lang="en-US" altLang="en-US" sz="1400"/>
              <a:t>Likely to purchase in a retail store, unlike exploiters, but planned to showrooming and using mobiles for price comparison. More likely under 30s and males.</a:t>
            </a:r>
          </a:p>
          <a:p>
            <a:pPr marL="692150" lvl="1"/>
            <a:r>
              <a:rPr lang="en-US" altLang="en-US" sz="1400"/>
              <a:t>Price-sensitives(19%)</a:t>
            </a:r>
          </a:p>
          <a:p>
            <a:pPr marL="974725" lvl="2"/>
            <a:r>
              <a:rPr lang="en-US" altLang="en-US" sz="1400"/>
              <a:t>High price-sensitives, never purchase offline, unless persuaded by a good deal. Likely over 29s, male or female</a:t>
            </a:r>
          </a:p>
          <a:p>
            <a:pPr marL="692150" lvl="1"/>
            <a:r>
              <a:rPr lang="en-US" altLang="en-US" sz="1400"/>
              <a:t>Traditionalists(30%), </a:t>
            </a:r>
          </a:p>
          <a:p>
            <a:pPr marL="974725" lvl="2"/>
            <a:r>
              <a:rPr lang="en-US" altLang="en-US" sz="1400"/>
              <a:t>Committed to purchasing in-store, call loved ones to get their advice. More likely to be females, over 55s</a:t>
            </a:r>
          </a:p>
          <a:p>
            <a:pPr marL="692150" lvl="1"/>
            <a:r>
              <a:rPr lang="en-US" altLang="en-US" sz="1400"/>
              <a:t>Experience-seekers(32%)</a:t>
            </a:r>
          </a:p>
          <a:p>
            <a:pPr marL="974725" lvl="2"/>
            <a:r>
              <a:rPr lang="en-US" altLang="en-US" sz="1400"/>
              <a:t>Great believers of buying in-store, even if they find cheaper online. More likely to be under 30s.</a:t>
            </a:r>
          </a:p>
        </p:txBody>
      </p:sp>
      <p:pic>
        <p:nvPicPr>
          <p:cNvPr id="32772" name="Picture 1">
            <a:extLst>
              <a:ext uri="{FF2B5EF4-FFF2-40B4-BE49-F238E27FC236}">
                <a16:creationId xmlns:a16="http://schemas.microsoft.com/office/drawing/2014/main" id="{98BFFA34-DF2A-7A43-80E0-0DF4AE52E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6" r="9123"/>
          <a:stretch/>
        </p:blipFill>
        <p:spPr bwMode="auto">
          <a:xfrm>
            <a:off x="7777393" y="1976277"/>
            <a:ext cx="4414606" cy="4881723"/>
          </a:xfrm>
          <a:custGeom>
            <a:avLst/>
            <a:gdLst/>
            <a:ahLst/>
            <a:cxnLst/>
            <a:rect l="l" t="t" r="r" b="b"/>
            <a:pathLst>
              <a:path w="4414606" h="4881723">
                <a:moveTo>
                  <a:pt x="3151661" y="0"/>
                </a:moveTo>
                <a:lnTo>
                  <a:pt x="4414606" y="1262946"/>
                </a:lnTo>
                <a:lnTo>
                  <a:pt x="4414606" y="4881723"/>
                </a:lnTo>
                <a:lnTo>
                  <a:pt x="1730061" y="4881723"/>
                </a:lnTo>
                <a:lnTo>
                  <a:pt x="0" y="315166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Rectangle 7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76" name="Isosceles Triangle 7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F1F15C28-F8EC-5046-BA57-66F82D83546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b="1">
                <a:solidFill>
                  <a:schemeClr val="bg1"/>
                </a:solidFill>
              </a:rPr>
              <a:t>Legal and Ethical Factors</a:t>
            </a:r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id="{044C3C0D-E3FA-6640-947C-68CA44061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" r="1" b="1"/>
          <a:stretch/>
        </p:blipFill>
        <p:spPr bwMode="auto">
          <a:xfrm>
            <a:off x="841248" y="2516777"/>
            <a:ext cx="6236208" cy="3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>
            <a:extLst>
              <a:ext uri="{FF2B5EF4-FFF2-40B4-BE49-F238E27FC236}">
                <a16:creationId xmlns:a16="http://schemas.microsoft.com/office/drawing/2014/main" id="{90067896-E352-364C-82CF-3679FFD749F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546848" y="2516777"/>
            <a:ext cx="3803904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88938"/>
            <a:r>
              <a:rPr lang="en-US" altLang="en-US" sz="1500"/>
              <a:t>These determine the method by which products can be promoted and sold online.</a:t>
            </a:r>
          </a:p>
          <a:p>
            <a:pPr marL="388938"/>
            <a:r>
              <a:rPr lang="en-US" altLang="en-US" sz="1500"/>
              <a:t>Gov, on behalf of society, seek to safeguard individual rights, privacy etc.</a:t>
            </a:r>
          </a:p>
          <a:p>
            <a:pPr marL="388938"/>
            <a:r>
              <a:rPr lang="en-US" altLang="en-US" sz="1500"/>
              <a:t>Key legal factors include</a:t>
            </a:r>
          </a:p>
          <a:p>
            <a:pPr marL="646113" lvl="1"/>
            <a:r>
              <a:rPr lang="en-US" altLang="en-US" sz="1500"/>
              <a:t>GDPR(General Data Protection Regulation) from 25-05-2018</a:t>
            </a:r>
          </a:p>
          <a:p>
            <a:pPr marL="646113" lvl="1"/>
            <a:r>
              <a:rPr lang="en-US" altLang="en-US" sz="1500"/>
              <a:t>Disability and Discrimination law</a:t>
            </a:r>
          </a:p>
          <a:p>
            <a:pPr marL="646113" lvl="1"/>
            <a:r>
              <a:rPr lang="en-US" altLang="en-US" sz="1500"/>
              <a:t>Brand and trademark protection</a:t>
            </a:r>
          </a:p>
          <a:p>
            <a:pPr marL="646113" lvl="1"/>
            <a:r>
              <a:rPr lang="en-US" altLang="en-US" sz="1500"/>
              <a:t>Intellectual property rights</a:t>
            </a:r>
          </a:p>
          <a:p>
            <a:pPr marL="646113" lvl="1"/>
            <a:r>
              <a:rPr lang="en-US" altLang="en-US" sz="1500"/>
              <a:t>Contract law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>
            <a:extLst>
              <a:ext uri="{FF2B5EF4-FFF2-40B4-BE49-F238E27FC236}">
                <a16:creationId xmlns:a16="http://schemas.microsoft.com/office/drawing/2014/main" id="{0D1D13FE-B30E-A84D-A178-BFF4D4239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188913"/>
            <a:ext cx="11449050" cy="604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Text Box 4">
            <a:extLst>
              <a:ext uri="{FF2B5EF4-FFF2-40B4-BE49-F238E27FC236}">
                <a16:creationId xmlns:a16="http://schemas.microsoft.com/office/drawing/2014/main" id="{DDC57252-C808-3C48-80C2-8ED17D92C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6165850"/>
            <a:ext cx="853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200">
                <a:solidFill>
                  <a:schemeClr val="bg1"/>
                </a:solidFill>
                <a:latin typeface="Arial" panose="020B0604020202020204" pitchFamily="34" charset="0"/>
              </a:rPr>
              <a:t>Table 4.2 </a:t>
            </a:r>
            <a:r>
              <a:rPr lang="en-GB" altLang="en-US" sz="18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N" altLang="en-US" sz="1800">
                <a:solidFill>
                  <a:schemeClr val="bg1"/>
                </a:solidFill>
                <a:latin typeface="Arial" panose="020B0604020202020204" pitchFamily="34" charset="0"/>
              </a:rPr>
              <a:t>Significant laws which control digital marketing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>
            <a:extLst>
              <a:ext uri="{FF2B5EF4-FFF2-40B4-BE49-F238E27FC236}">
                <a16:creationId xmlns:a16="http://schemas.microsoft.com/office/drawing/2014/main" id="{B777E4DE-5D2E-564C-921D-A80EC83F0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188913"/>
            <a:ext cx="11522075" cy="584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 Box 4">
            <a:extLst>
              <a:ext uri="{FF2B5EF4-FFF2-40B4-BE49-F238E27FC236}">
                <a16:creationId xmlns:a16="http://schemas.microsoft.com/office/drawing/2014/main" id="{6ED5C84B-4820-9E4D-8403-7CD2AC73F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6092825"/>
            <a:ext cx="853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200">
                <a:solidFill>
                  <a:schemeClr val="bg1"/>
                </a:solidFill>
                <a:latin typeface="Arial" panose="020B0604020202020204" pitchFamily="34" charset="0"/>
              </a:rPr>
              <a:t>Table 4.2 </a:t>
            </a:r>
            <a:r>
              <a:rPr lang="en-GB" altLang="en-US" sz="18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N" altLang="en-US" sz="1800">
                <a:solidFill>
                  <a:schemeClr val="bg1"/>
                </a:solidFill>
                <a:latin typeface="Arial" panose="020B0604020202020204" pitchFamily="34" charset="0"/>
              </a:rPr>
              <a:t>Significant laws which control digital marketing (Continued)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283B1FB6-1535-5341-8BE5-25906FBB93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b="1">
                <a:solidFill>
                  <a:schemeClr val="bg1"/>
                </a:solidFill>
              </a:rPr>
              <a:t>Economic Factors</a:t>
            </a:r>
          </a:p>
        </p:txBody>
      </p:sp>
      <p:pic>
        <p:nvPicPr>
          <p:cNvPr id="40964" name="Picture 1">
            <a:extLst>
              <a:ext uri="{FF2B5EF4-FFF2-40B4-BE49-F238E27FC236}">
                <a16:creationId xmlns:a16="http://schemas.microsoft.com/office/drawing/2014/main" id="{96D5273D-2786-6842-8DEA-17DEBD4E5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" b="2"/>
          <a:stretch/>
        </p:blipFill>
        <p:spPr bwMode="auto">
          <a:xfrm>
            <a:off x="841248" y="2516777"/>
            <a:ext cx="6236208" cy="3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>
            <a:extLst>
              <a:ext uri="{FF2B5EF4-FFF2-40B4-BE49-F238E27FC236}">
                <a16:creationId xmlns:a16="http://schemas.microsoft.com/office/drawing/2014/main" id="{45817740-07FD-BC43-8AE7-760588ADC75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546848" y="2516777"/>
            <a:ext cx="3803904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88938">
              <a:defRPr/>
            </a:pPr>
            <a:r>
              <a:rPr lang="en-US" altLang="en-US" sz="1500"/>
              <a:t>Variations in economic performance in different countries and regions affect spending patterns and international trade</a:t>
            </a:r>
          </a:p>
          <a:p>
            <a:pPr marL="646113" lvl="1">
              <a:defRPr/>
            </a:pPr>
            <a:r>
              <a:rPr lang="en-US" altLang="en-US" sz="1500"/>
              <a:t>Market growth and Employment</a:t>
            </a:r>
          </a:p>
          <a:p>
            <a:pPr marL="646113" lvl="1">
              <a:defRPr/>
            </a:pPr>
            <a:r>
              <a:rPr lang="en-US" altLang="en-US" sz="1500"/>
              <a:t>Inflation rate, Interest rates, Monitory/fiscal policies</a:t>
            </a:r>
          </a:p>
          <a:p>
            <a:pPr marL="646113" lvl="1">
              <a:defRPr/>
            </a:pPr>
            <a:r>
              <a:rPr lang="en-US" altLang="en-US" sz="1500"/>
              <a:t>Foreign exchange rate</a:t>
            </a:r>
          </a:p>
          <a:p>
            <a:pPr marL="457200">
              <a:defRPr/>
            </a:pPr>
            <a:r>
              <a:rPr lang="en-US" altLang="en-US" sz="1500"/>
              <a:t>A transactional e-commerce site uses algorithms to change the price of its products/services, based on market conditions, such as competitor pricing, supply and demand, spending habits, time of day, location. iPad browsers could pay more, because of expensive device.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FF866C2B-2CBB-A14A-B285-595104CE6B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b="1">
                <a:solidFill>
                  <a:srgbClr val="FFFFFF"/>
                </a:solidFill>
              </a:rPr>
              <a:t>Political Factors</a:t>
            </a:r>
          </a:p>
        </p:txBody>
      </p:sp>
      <p:pic>
        <p:nvPicPr>
          <p:cNvPr id="43012" name="Picture 1">
            <a:extLst>
              <a:ext uri="{FF2B5EF4-FFF2-40B4-BE49-F238E27FC236}">
                <a16:creationId xmlns:a16="http://schemas.microsoft.com/office/drawing/2014/main" id="{C7E3A608-D351-604A-8E68-DDC371AC0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" b="2"/>
          <a:stretch/>
        </p:blipFill>
        <p:spPr bwMode="auto">
          <a:xfrm>
            <a:off x="841248" y="2516777"/>
            <a:ext cx="6236208" cy="3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>
            <a:extLst>
              <a:ext uri="{FF2B5EF4-FFF2-40B4-BE49-F238E27FC236}">
                <a16:creationId xmlns:a16="http://schemas.microsoft.com/office/drawing/2014/main" id="{0FA05CA8-4884-DA48-9B9B-B2D07963B2F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546848" y="2516777"/>
            <a:ext cx="3803904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88938">
              <a:defRPr/>
            </a:pPr>
            <a:r>
              <a:rPr lang="en-US" altLang="en-US" sz="1900"/>
              <a:t>An organisation needs to consider the political situation of a country and the world in relation to that country.</a:t>
            </a:r>
          </a:p>
          <a:p>
            <a:pPr marL="457200">
              <a:defRPr/>
            </a:pPr>
            <a:r>
              <a:rPr lang="en-US" altLang="en-US" sz="1900"/>
              <a:t>Government/leadership</a:t>
            </a:r>
          </a:p>
          <a:p>
            <a:pPr marL="457200">
              <a:defRPr/>
            </a:pPr>
            <a:r>
              <a:rPr lang="en-US" altLang="en-US" sz="1900"/>
              <a:t>Policies, Tax laws, Internal Governance</a:t>
            </a:r>
          </a:p>
          <a:p>
            <a:pPr marL="457200">
              <a:defRPr/>
            </a:pPr>
            <a:r>
              <a:rPr lang="en-US" altLang="en-US" sz="1900"/>
              <a:t>If an organisation goes for global marketplace and using social media, it is worth considering if there is any ban on social media sites.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194" name="Rectangle 2">
            <a:extLst>
              <a:ext uri="{FF2B5EF4-FFF2-40B4-BE49-F238E27FC236}">
                <a16:creationId xmlns:a16="http://schemas.microsoft.com/office/drawing/2014/main" id="{DF3192CE-179C-5A44-949B-95C55AFEA2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b="1">
                <a:solidFill>
                  <a:srgbClr val="000000"/>
                </a:solidFill>
              </a:rPr>
              <a:t>Learning outcomes</a:t>
            </a:r>
          </a:p>
        </p:txBody>
      </p:sp>
      <p:sp>
        <p:nvSpPr>
          <p:cNvPr id="78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96" name="Picture 1">
            <a:extLst>
              <a:ext uri="{FF2B5EF4-FFF2-40B4-BE49-F238E27FC236}">
                <a16:creationId xmlns:a16="http://schemas.microsoft.com/office/drawing/2014/main" id="{2781DE95-2381-C544-AFBA-1CB5AFF2C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8" r="18937" b="-2"/>
          <a:stretch/>
        </p:blipFill>
        <p:spPr bwMode="auto"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>
            <a:extLst>
              <a:ext uri="{FF2B5EF4-FFF2-40B4-BE49-F238E27FC236}">
                <a16:creationId xmlns:a16="http://schemas.microsoft.com/office/drawing/2014/main" id="{D77554ED-0E36-6340-BA72-473531021C4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00050"/>
            <a:r>
              <a:rPr lang="en-US" altLang="en-US" sz="2000">
                <a:solidFill>
                  <a:srgbClr val="000000"/>
                </a:solidFill>
              </a:rPr>
              <a:t>Identify the different elements of an organisation’s macro-environment that impact on an organisation’</a:t>
            </a:r>
            <a:r>
              <a:rPr lang="en-US" altLang="ja-JP" sz="2000">
                <a:solidFill>
                  <a:srgbClr val="000000"/>
                </a:solidFill>
              </a:rPr>
              <a:t>s digital business and digital marketing strategy</a:t>
            </a:r>
            <a:endParaRPr lang="en-US" altLang="en-US" sz="2000">
              <a:solidFill>
                <a:srgbClr val="000000"/>
              </a:solidFill>
            </a:endParaRPr>
          </a:p>
          <a:p>
            <a:pPr marL="400050"/>
            <a:r>
              <a:rPr lang="en-US" altLang="en-US" sz="2000">
                <a:solidFill>
                  <a:srgbClr val="000000"/>
                </a:solidFill>
              </a:rPr>
              <a:t>Assess the impact of legal, privacy and ethical constraints or opportunities on a company</a:t>
            </a:r>
          </a:p>
          <a:p>
            <a:pPr marL="400050"/>
            <a:r>
              <a:rPr lang="en-US" altLang="en-US" sz="2000">
                <a:solidFill>
                  <a:srgbClr val="000000"/>
                </a:solidFill>
              </a:rPr>
              <a:t>Assess the role of macro-economic factors such as economics, governmental digital business policies, taxation and legal constraints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219F1432-285A-834E-8837-F0043193BA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4000" b="1"/>
              <a:t>Technological Factors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4722BED2-689F-D149-9D2B-D7FDB4F358D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>
              <a:defRPr/>
            </a:pPr>
            <a:r>
              <a:rPr lang="en-US" altLang="en-US" sz="1600"/>
              <a:t>New technology is changing the way that people do things, from connecting with others to purchasing products and services.</a:t>
            </a:r>
          </a:p>
          <a:p>
            <a:pPr marL="457200">
              <a:defRPr/>
            </a:pPr>
            <a:r>
              <a:rPr lang="en-US" altLang="en-US" sz="1600"/>
              <a:t>Improvements in both hardware and software are key factors in this change</a:t>
            </a:r>
          </a:p>
          <a:p>
            <a:pPr marL="457200">
              <a:defRPr/>
            </a:pPr>
            <a:r>
              <a:rPr lang="en-US" altLang="en-US" sz="1600"/>
              <a:t>Mobile usage is overtaking desktop</a:t>
            </a:r>
          </a:p>
          <a:p>
            <a:pPr marL="457200">
              <a:defRPr/>
            </a:pPr>
            <a:r>
              <a:rPr lang="en-US" altLang="en-US" sz="1600"/>
              <a:t>Rate of change</a:t>
            </a:r>
          </a:p>
          <a:p>
            <a:pPr marL="457200">
              <a:defRPr/>
            </a:pPr>
            <a:r>
              <a:rPr lang="en-US" altLang="en-US" sz="1600"/>
              <a:t>Which new technologies should we adopt?</a:t>
            </a:r>
          </a:p>
          <a:p>
            <a:pPr marL="1657350" lvl="2">
              <a:buSzTx/>
              <a:defRPr/>
            </a:pPr>
            <a:r>
              <a:rPr lang="en-US" altLang="en-US" sz="1600"/>
              <a:t>Monitoring for new techniques</a:t>
            </a:r>
          </a:p>
          <a:p>
            <a:pPr marL="1657350" lvl="2">
              <a:buSzTx/>
              <a:defRPr/>
            </a:pPr>
            <a:r>
              <a:rPr lang="en-US" altLang="en-US" sz="1600"/>
              <a:t>Evaluation are we early adopters?</a:t>
            </a:r>
          </a:p>
          <a:p>
            <a:pPr marL="1657350" lvl="2">
              <a:buSzTx/>
              <a:defRPr/>
            </a:pPr>
            <a:r>
              <a:rPr lang="en-US" altLang="en-US" sz="1600"/>
              <a:t>Re-skilling and training</a:t>
            </a:r>
          </a:p>
          <a:p>
            <a:pPr marL="400050">
              <a:defRPr/>
            </a:pPr>
            <a:r>
              <a:rPr lang="en-US" altLang="en-US" sz="1600"/>
              <a:t>Are our systems secure?</a:t>
            </a:r>
          </a:p>
          <a:p>
            <a:pPr marL="457200">
              <a:defRPr/>
            </a:pPr>
            <a:endParaRPr lang="en-US" altLang="en-US" sz="16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060" name="Picture 1">
            <a:extLst>
              <a:ext uri="{FF2B5EF4-FFF2-40B4-BE49-F238E27FC236}">
                <a16:creationId xmlns:a16="http://schemas.microsoft.com/office/drawing/2014/main" id="{F981A1F8-648C-AB4F-8F2D-2944C567C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0" r="5358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D80C9EF-3CC6-4ECC-9C2D-9D0396C96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A73FB845-1D11-324C-8CBB-C77A0AB8F0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5528" y="386930"/>
            <a:ext cx="10141799" cy="1300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4800" b="1"/>
              <a:t>Other Factors - </a:t>
            </a:r>
            <a:r>
              <a:rPr lang="en-US" altLang="en-US" sz="4800"/>
              <a:t>Culture</a:t>
            </a:r>
            <a:endParaRPr lang="en-US" altLang="en-US" sz="4800" b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108" name="Picture 1">
            <a:extLst>
              <a:ext uri="{FF2B5EF4-FFF2-40B4-BE49-F238E27FC236}">
                <a16:creationId xmlns:a16="http://schemas.microsoft.com/office/drawing/2014/main" id="{C909EF9B-6101-B14C-97B9-DF7E5A49F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" r="-1" b="-1"/>
          <a:stretch/>
        </p:blipFill>
        <p:spPr bwMode="auto">
          <a:xfrm>
            <a:off x="635295" y="2524715"/>
            <a:ext cx="5150277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Rectangle 3">
            <a:extLst>
              <a:ext uri="{FF2B5EF4-FFF2-40B4-BE49-F238E27FC236}">
                <a16:creationId xmlns:a16="http://schemas.microsoft.com/office/drawing/2014/main" id="{83770995-EC8B-034E-8849-FAD64049E96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06429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/>
            <a:r>
              <a:rPr lang="en-US" altLang="en-US" sz="2000"/>
              <a:t>Social and cultural impacts of the Internet are important from an e-commerce perspective since they govern demand for digital services and propensity to purchase online and use different types of e-commerce services</a:t>
            </a:r>
          </a:p>
          <a:p>
            <a:pPr marL="457200"/>
            <a:r>
              <a:rPr lang="en-US" altLang="en-US" sz="2000"/>
              <a:t>Smartphones are changing the way people interact with  companies, family and friends.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303E90E5-F453-024A-AE93-42EF956F88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3000" b="1"/>
              <a:t>Other Factors – </a:t>
            </a:r>
            <a:r>
              <a:rPr lang="en-US" altLang="en-US" sz="3000"/>
              <a:t>Factors affecting e-commerce buying behaviour</a:t>
            </a:r>
            <a:br>
              <a:rPr lang="en-US" altLang="en-US" sz="3000"/>
            </a:br>
            <a:endParaRPr lang="en-US" altLang="en-US" sz="3000" b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11BE014-C3C8-0541-9789-9C7E943440E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/>
            <a:r>
              <a:rPr lang="en-US" altLang="en-US" sz="1700"/>
              <a:t>Credit card information being stolen – According to Canocchi(2017), in the UK, £124m was stolen by hackers and criminals. Encryption is the response</a:t>
            </a:r>
          </a:p>
          <a:p>
            <a:pPr marL="514350"/>
            <a:r>
              <a:rPr lang="en-US" altLang="en-US" sz="1700"/>
              <a:t>‘Fake’ online stores – Fear of buying from a virtual company with no address. Clear display of contact, official partner logos, reviews with Trustpilot are the responses.</a:t>
            </a:r>
          </a:p>
          <a:p>
            <a:pPr marL="514350"/>
            <a:r>
              <a:rPr lang="en-US" altLang="en-US" sz="1700"/>
              <a:t>Information will get sold, lost orders.</a:t>
            </a:r>
          </a:p>
          <a:p>
            <a:pPr marL="514350"/>
            <a:r>
              <a:rPr lang="en-US" altLang="en-US" sz="1700"/>
              <a:t>Unsure what the product is really like.</a:t>
            </a:r>
          </a:p>
          <a:p>
            <a:pPr marL="514350"/>
            <a:r>
              <a:rPr lang="en-US" altLang="en-US" sz="1700"/>
              <a:t>Need a help from a salesperson.</a:t>
            </a:r>
          </a:p>
        </p:txBody>
      </p:sp>
      <p:pic>
        <p:nvPicPr>
          <p:cNvPr id="49156" name="Picture 2">
            <a:extLst>
              <a:ext uri="{FF2B5EF4-FFF2-40B4-BE49-F238E27FC236}">
                <a16:creationId xmlns:a16="http://schemas.microsoft.com/office/drawing/2014/main" id="{C1E341D8-5B07-AB4F-8858-D0FA45E29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5" r="22603" b="-1"/>
          <a:stretch/>
        </p:blipFill>
        <p:spPr bwMode="auto">
          <a:xfrm>
            <a:off x="5911532" y="2484255"/>
            <a:ext cx="5150277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1202" name="Rectangle 2">
            <a:extLst>
              <a:ext uri="{FF2B5EF4-FFF2-40B4-BE49-F238E27FC236}">
                <a16:creationId xmlns:a16="http://schemas.microsoft.com/office/drawing/2014/main" id="{10555200-501F-BE45-B500-1AA615DB6B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4100" b="1">
                <a:solidFill>
                  <a:srgbClr val="000000"/>
                </a:solidFill>
              </a:rPr>
              <a:t>Other Factors – </a:t>
            </a:r>
            <a:r>
              <a:rPr lang="en-US" altLang="en-US" sz="4100">
                <a:solidFill>
                  <a:srgbClr val="000000"/>
                </a:solidFill>
              </a:rPr>
              <a:t>user’s access requirements</a:t>
            </a:r>
            <a:endParaRPr lang="en-US" altLang="en-US" sz="4100" b="1">
              <a:solidFill>
                <a:srgbClr val="000000"/>
              </a:solidFill>
            </a:endParaRPr>
          </a:p>
        </p:txBody>
      </p:sp>
      <p:sp>
        <p:nvSpPr>
          <p:cNvPr id="77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04" name="Picture 1">
            <a:extLst>
              <a:ext uri="{FF2B5EF4-FFF2-40B4-BE49-F238E27FC236}">
                <a16:creationId xmlns:a16="http://schemas.microsoft.com/office/drawing/2014/main" id="{107410F0-0064-7B4D-88A0-833E7A561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11835" b="1"/>
          <a:stretch/>
        </p:blipFill>
        <p:spPr bwMode="auto"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3">
            <a:extLst>
              <a:ext uri="{FF2B5EF4-FFF2-40B4-BE49-F238E27FC236}">
                <a16:creationId xmlns:a16="http://schemas.microsoft.com/office/drawing/2014/main" id="{90CBBE68-4F68-5E43-B521-3450525DCD7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/>
            <a:r>
              <a:rPr lang="en-US" altLang="en-US" sz="2000">
                <a:solidFill>
                  <a:srgbClr val="000000"/>
                </a:solidFill>
              </a:rPr>
              <a:t>To fully understand online customer propensity to use an online service, we also need to consider the user’s access location, access device and webographics, which include:</a:t>
            </a:r>
          </a:p>
          <a:p>
            <a:pPr marL="457200"/>
            <a:r>
              <a:rPr lang="en-US" altLang="en-US" sz="2000">
                <a:solidFill>
                  <a:srgbClr val="000000"/>
                </a:solidFill>
              </a:rPr>
              <a:t>Usage location from home or work</a:t>
            </a:r>
          </a:p>
          <a:p>
            <a:pPr marL="457200"/>
            <a:r>
              <a:rPr lang="en-US" altLang="en-US" sz="2000">
                <a:solidFill>
                  <a:srgbClr val="000000"/>
                </a:solidFill>
              </a:rPr>
              <a:t>Access device, Connection speed</a:t>
            </a:r>
          </a:p>
          <a:p>
            <a:pPr marL="457200"/>
            <a:r>
              <a:rPr lang="en-US" altLang="en-US" sz="2000">
                <a:solidFill>
                  <a:srgbClr val="000000"/>
                </a:solidFill>
              </a:rPr>
              <a:t>ISP - Internet Service Provider</a:t>
            </a:r>
          </a:p>
          <a:p>
            <a:pPr marL="457200"/>
            <a:r>
              <a:rPr lang="en-US" altLang="en-US" sz="2000">
                <a:solidFill>
                  <a:srgbClr val="000000"/>
                </a:solidFill>
              </a:rPr>
              <a:t>Experience level, Usage type, Usage level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14A34C6E-B6DF-E44B-94A3-BAEC24FD60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1600" b="1"/>
              <a:t>Other Factors – </a:t>
            </a:r>
            <a:br>
              <a:rPr lang="en-US" altLang="en-US" sz="1600" b="1"/>
            </a:br>
            <a:r>
              <a:rPr lang="en-US" altLang="en-US" sz="1600"/>
              <a:t>Consumers influenced by using the online channel </a:t>
            </a:r>
            <a:br>
              <a:rPr lang="en-US" altLang="en-US" sz="1600"/>
            </a:br>
            <a:endParaRPr lang="en-US" altLang="en-US" sz="1600" b="1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B8A2038E-7A89-2D43-A732-21BB219A94C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/>
            <a:r>
              <a:rPr lang="en-US" altLang="en-US" sz="1400"/>
              <a:t>Online buyer behaviour – An assessment of how consumers and business providers use the internet in combination with other communications channels when selecting and buying products and services.</a:t>
            </a:r>
          </a:p>
          <a:p>
            <a:pPr marL="457200"/>
            <a:r>
              <a:rPr lang="en-US" altLang="en-US" sz="1400"/>
              <a:t>A global communications marketing firm(Edelman) produced a report ‘Trust Barometer’, showed that ‘Search Engines’ were the most trusted source for general news and information</a:t>
            </a:r>
          </a:p>
          <a:p>
            <a:pPr marL="457200"/>
            <a:r>
              <a:rPr lang="en-US" altLang="en-US" sz="1400"/>
              <a:t>Online influencers – predominantly young people, using social media to communicate their hobbies and interests</a:t>
            </a:r>
          </a:p>
          <a:p>
            <a:pPr marL="457200"/>
            <a:r>
              <a:rPr lang="en-US" altLang="en-US" sz="1400"/>
              <a:t>Zoella(Vlogger) in her 20s, has a following of 11.2m YouTube followers, where as BBC has 1.2m!</a:t>
            </a:r>
          </a:p>
          <a:p>
            <a:pPr marL="457200"/>
            <a:r>
              <a:rPr lang="en-US" altLang="en-US" sz="1400"/>
              <a:t>When Zoella paired up with Superdrug, her new range of beauty products, broke sales records within just 24 hours.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252" name="Picture 1">
            <a:extLst>
              <a:ext uri="{FF2B5EF4-FFF2-40B4-BE49-F238E27FC236}">
                <a16:creationId xmlns:a16="http://schemas.microsoft.com/office/drawing/2014/main" id="{7298885F-192A-2C49-B455-AFA3BC837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3" r="24358" b="-1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1">
            <a:extLst>
              <a:ext uri="{FF2B5EF4-FFF2-40B4-BE49-F238E27FC236}">
                <a16:creationId xmlns:a16="http://schemas.microsoft.com/office/drawing/2014/main" id="{82926BC5-E04D-E844-9960-09ED18CA4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692150"/>
            <a:ext cx="10874375" cy="554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D6B2B4E5-DCAA-1146-9D5F-203529E578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4800" b="1"/>
              <a:t>Management issues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AB5FA2EF-4AC1-5142-9689-37B785EB000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00050"/>
            <a:r>
              <a:rPr lang="en-US" altLang="en-US" sz="2000"/>
              <a:t>What are the constraints such as legal issues which should be taken into account when developing and implementing a digital business strategy?</a:t>
            </a:r>
          </a:p>
          <a:p>
            <a:pPr marL="400050"/>
            <a:r>
              <a:rPr lang="en-US" altLang="en-US" sz="2000"/>
              <a:t>How can trust and privacy be assured for the customer while seeking to achieve marketing objectives of customer acquisition and retention? </a:t>
            </a:r>
          </a:p>
          <a:p>
            <a:pPr marL="400050"/>
            <a:r>
              <a:rPr lang="en-US" altLang="en-US" sz="2000"/>
              <a:t>Assessment of the business relevance of technological innovation.</a:t>
            </a:r>
          </a:p>
        </p:txBody>
      </p:sp>
      <p:pic>
        <p:nvPicPr>
          <p:cNvPr id="10244" name="Picture 1">
            <a:extLst>
              <a:ext uri="{FF2B5EF4-FFF2-40B4-BE49-F238E27FC236}">
                <a16:creationId xmlns:a16="http://schemas.microsoft.com/office/drawing/2014/main" id="{1D7BEC61-59DF-CB44-9C5A-D39A58B87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3" r="-2" b="-2"/>
          <a:stretch/>
        </p:blipFill>
        <p:spPr bwMode="auto">
          <a:xfrm>
            <a:off x="5911532" y="2484255"/>
            <a:ext cx="5150277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EB9DC18F-8DDA-0649-B34F-5CF0785DB6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3400" b="1"/>
              <a:t>Importance of Macro and Micro environments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6F2898A0-5F34-5A44-9161-511D3CBFB7B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00050"/>
            <a:r>
              <a:rPr lang="en-US" altLang="en-US" sz="2000"/>
              <a:t>To start and manage any (digital) business, the environment has to be understood and analysed.</a:t>
            </a:r>
          </a:p>
          <a:p>
            <a:pPr marL="400050"/>
            <a:r>
              <a:rPr lang="en-US" altLang="en-US" sz="2000"/>
              <a:t>Macro-environment: Elements outside of the organisation that indirectly influence its operations</a:t>
            </a:r>
          </a:p>
          <a:p>
            <a:pPr marL="400050"/>
            <a:r>
              <a:rPr lang="en-US" altLang="en-US" sz="2000"/>
              <a:t>Micro-environment: Internal factors that directly influence the organisations, such as suppliers, competitors, intermediaries and customers.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2" name="Picture 1">
            <a:extLst>
              <a:ext uri="{FF2B5EF4-FFF2-40B4-BE49-F238E27FC236}">
                <a16:creationId xmlns:a16="http://schemas.microsoft.com/office/drawing/2014/main" id="{38D72105-F298-9B42-BBD6-0B046A070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1" r="12938" b="2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74C40-66CC-3840-A926-5E742100FD2D}"/>
              </a:ext>
            </a:extLst>
          </p:cNvPr>
          <p:cNvSpPr txBox="1"/>
          <p:nvPr/>
        </p:nvSpPr>
        <p:spPr>
          <a:xfrm>
            <a:off x="838200" y="5852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Environment</a:t>
            </a:r>
          </a:p>
        </p:txBody>
      </p:sp>
      <p:pic>
        <p:nvPicPr>
          <p:cNvPr id="14338" name="Picture 1030" descr="M02NF001">
            <a:extLst>
              <a:ext uri="{FF2B5EF4-FFF2-40B4-BE49-F238E27FC236}">
                <a16:creationId xmlns:a16="http://schemas.microsoft.com/office/drawing/2014/main" id="{257E4733-59C9-4346-B3C2-F0111E125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524"/>
          <a:stretch/>
        </p:blipFill>
        <p:spPr bwMode="auto">
          <a:xfrm>
            <a:off x="841248" y="2516777"/>
            <a:ext cx="6236208" cy="3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F4F256-46DB-7C46-9CE6-6CA2D2AE893D}"/>
              </a:ext>
            </a:extLst>
          </p:cNvPr>
          <p:cNvSpPr txBox="1"/>
          <p:nvPr/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200"/>
              <a:t>Environmental Scanning: The process of continuously monitoring the environment and events and responding accordingly.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7F1BF49C-AC34-824B-923A-759853F25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86" y="5091762"/>
            <a:ext cx="7484787" cy="126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7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 4.1 Factors in the macro-​and micro-​environment of an organisation</a:t>
            </a: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C013A0DE-853D-D24E-B86E-5A8706BC40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88"/>
          <a:stretch/>
        </p:blipFill>
        <p:spPr bwMode="auto">
          <a:xfrm>
            <a:off x="320040" y="320040"/>
            <a:ext cx="11548872" cy="44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E20807CB-75CF-0344-A0D9-7C3C18171E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2500" i="1"/>
              <a:t>Activity 4.1 </a:t>
            </a:r>
            <a:br>
              <a:rPr lang="en-US" altLang="en-US" sz="2500"/>
            </a:br>
            <a:r>
              <a:rPr lang="en-US" altLang="en-US" sz="2500" b="1"/>
              <a:t>Introduction to social, legal and ethical issues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3DBA0173-7B5F-D248-B323-B70AF3465C1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90525"/>
            <a:r>
              <a:rPr lang="en-US" altLang="en-US" sz="2000"/>
              <a:t>List all the social, legal and ethical issues that the manager of a sell-side e-commerce website needs to consider to avoid damaging relationships with users of his or her site or which may leave the company facing prosecution. </a:t>
            </a:r>
          </a:p>
          <a:p>
            <a:pPr marL="390525"/>
            <a:r>
              <a:rPr lang="en-US" altLang="en-US" sz="2000"/>
              <a:t>You can base your answer on current issues which may concern you, your friends or your family when accessing a website. 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6" name="Picture 1">
            <a:extLst>
              <a:ext uri="{FF2B5EF4-FFF2-40B4-BE49-F238E27FC236}">
                <a16:creationId xmlns:a16="http://schemas.microsoft.com/office/drawing/2014/main" id="{C5E7A387-F29E-CD41-9AB0-EBEF8F2E3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7" r="22876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482" name="Rectangle 2">
            <a:extLst>
              <a:ext uri="{FF2B5EF4-FFF2-40B4-BE49-F238E27FC236}">
                <a16:creationId xmlns:a16="http://schemas.microsoft.com/office/drawing/2014/main" id="{0B51065E-290E-6D48-859D-252CB1809E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b="1">
                <a:solidFill>
                  <a:srgbClr val="000000"/>
                </a:solidFill>
              </a:rPr>
              <a:t>Activity answer</a:t>
            </a:r>
          </a:p>
        </p:txBody>
      </p:sp>
      <p:sp>
        <p:nvSpPr>
          <p:cNvPr id="77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484" name="Picture 1">
            <a:extLst>
              <a:ext uri="{FF2B5EF4-FFF2-40B4-BE49-F238E27FC236}">
                <a16:creationId xmlns:a16="http://schemas.microsoft.com/office/drawing/2014/main" id="{ABB9CEB1-69F7-E948-B0F2-D66864CF2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1" r="26323"/>
          <a:stretch/>
        </p:blipFill>
        <p:spPr bwMode="auto"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3">
            <a:extLst>
              <a:ext uri="{FF2B5EF4-FFF2-40B4-BE49-F238E27FC236}">
                <a16:creationId xmlns:a16="http://schemas.microsoft.com/office/drawing/2014/main" id="{ABC98DD5-33E5-044C-8840-E3968B6F48D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88938"/>
            <a:r>
              <a:rPr lang="en-US" altLang="en-US" sz="1600">
                <a:solidFill>
                  <a:srgbClr val="000000"/>
                </a:solidFill>
              </a:rPr>
              <a:t>Cookies – laws and consumer perception on placing these</a:t>
            </a:r>
          </a:p>
          <a:p>
            <a:pPr marL="388938"/>
            <a:r>
              <a:rPr lang="en-US" altLang="en-US" sz="1600">
                <a:solidFill>
                  <a:srgbClr val="000000"/>
                </a:solidFill>
              </a:rPr>
              <a:t>Are we limiting access to information from certain sections of society (social exclusion)?</a:t>
            </a:r>
          </a:p>
          <a:p>
            <a:pPr marL="388938"/>
            <a:r>
              <a:rPr lang="en-US" altLang="en-US" sz="1600">
                <a:solidFill>
                  <a:srgbClr val="000000"/>
                </a:solidFill>
              </a:rPr>
              <a:t>Privacy of personal information entered on a website</a:t>
            </a:r>
          </a:p>
          <a:p>
            <a:pPr marL="388938"/>
            <a:r>
              <a:rPr lang="en-US" altLang="en-US" sz="1600">
                <a:solidFill>
                  <a:srgbClr val="000000"/>
                </a:solidFill>
              </a:rPr>
              <a:t>Sending unsolicited e-mail</a:t>
            </a:r>
          </a:p>
          <a:p>
            <a:pPr marL="388938"/>
            <a:r>
              <a:rPr lang="en-US" altLang="en-US" sz="1600">
                <a:solidFill>
                  <a:srgbClr val="000000"/>
                </a:solidFill>
              </a:rPr>
              <a:t>Replying promptly to e-mail</a:t>
            </a:r>
          </a:p>
          <a:p>
            <a:pPr marL="388938"/>
            <a:r>
              <a:rPr lang="en-US" altLang="en-US" sz="1600">
                <a:solidFill>
                  <a:srgbClr val="000000"/>
                </a:solidFill>
              </a:rPr>
              <a:t>Copyright</a:t>
            </a:r>
          </a:p>
          <a:p>
            <a:pPr marL="388938"/>
            <a:r>
              <a:rPr lang="en-US" altLang="en-US" sz="1600">
                <a:solidFill>
                  <a:srgbClr val="000000"/>
                </a:solidFill>
              </a:rPr>
              <a:t>Site content and promotional offers/adverts are in keeping with the different laws in different countries</a:t>
            </a:r>
          </a:p>
          <a:p>
            <a:pPr marL="388938"/>
            <a:r>
              <a:rPr lang="en-US" altLang="en-US" sz="1600">
                <a:solidFill>
                  <a:srgbClr val="000000"/>
                </a:solidFill>
              </a:rPr>
              <a:t>Providing text, graphics and personality in keeping with social mores of different countries.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EB8FAB54-2B49-DD4D-84B9-C6C6DC0AAA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b="1">
                <a:solidFill>
                  <a:srgbClr val="FFFFFF"/>
                </a:solidFill>
              </a:rPr>
              <a:t>SLEPT factors</a:t>
            </a:r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3B0D3723-9017-844B-84EE-3A0689168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r="13609"/>
          <a:stretch/>
        </p:blipFill>
        <p:spPr bwMode="auto">
          <a:xfrm>
            <a:off x="841248" y="2516777"/>
            <a:ext cx="6236208" cy="3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3">
            <a:extLst>
              <a:ext uri="{FF2B5EF4-FFF2-40B4-BE49-F238E27FC236}">
                <a16:creationId xmlns:a16="http://schemas.microsoft.com/office/drawing/2014/main" id="{4F027BBD-B210-F847-8136-CE519ABD297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546848" y="2516777"/>
            <a:ext cx="3803904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altLang="en-US" sz="1200" u="sng"/>
              <a:t>Macro-environment</a:t>
            </a:r>
          </a:p>
          <a:p>
            <a:pPr marL="741363" lvl="1">
              <a:buSzTx/>
            </a:pPr>
            <a:r>
              <a:rPr lang="en-US" altLang="en-US" sz="1200" i="1"/>
              <a:t>Social - Include the influence of consumer perceptions in determining usage of the Internet for different activities</a:t>
            </a:r>
          </a:p>
          <a:p>
            <a:pPr marL="741363" lvl="1">
              <a:buSzTx/>
            </a:pPr>
            <a:r>
              <a:rPr lang="en-US" altLang="en-US" sz="1200" i="1"/>
              <a:t>Legal - Determine the method by which products can be promoted and sold online. Governments set the legal rules</a:t>
            </a:r>
          </a:p>
          <a:p>
            <a:pPr marL="741363" lvl="1">
              <a:buSzTx/>
            </a:pPr>
            <a:r>
              <a:rPr lang="en-US" altLang="en-US" sz="1200" i="1"/>
              <a:t>Economic - Variations in economic performance in different countries and regions affect spending patterns and international trade</a:t>
            </a:r>
          </a:p>
          <a:p>
            <a:pPr marL="741363" lvl="1">
              <a:buSzTx/>
            </a:pPr>
            <a:r>
              <a:rPr lang="en-US" altLang="en-US" sz="1200" i="1"/>
              <a:t>Political - National governments and transnational organisations have an important role in determining the future adoption and control of the Internet and the rules by which it is governed. </a:t>
            </a:r>
          </a:p>
          <a:p>
            <a:pPr marL="741363" lvl="1">
              <a:buSzTx/>
            </a:pPr>
            <a:r>
              <a:rPr lang="en-US" altLang="en-US" sz="1200" i="1"/>
              <a:t>Technological - Changes in the technology offer new opportunities for the way products can be marketed.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6.0&quot;&gt;&lt;object type=&quot;1&quot; unique_id=&quot;10001&quot;&gt;&lt;object type=&quot;8&quot; unique_id=&quot;10460&quot;&gt;&lt;/object&gt;&lt;object type=&quot;2&quot; unique_id=&quot;10461&quot;&gt;&lt;object type=&quot;3&quot; unique_id=&quot;10462&quot;&gt;&lt;property id=&quot;20148&quot; value=&quot;5&quot;/&gt;&lt;property id=&quot;20300&quot; value=&quot;Slide 1&quot;/&gt;&lt;property id=&quot;20307&quot; value=&quot;273&quot;/&gt;&lt;/object&gt;&lt;object type=&quot;3&quot; unique_id=&quot;10463&quot;&gt;&lt;property id=&quot;20148&quot; value=&quot;5&quot;/&gt;&lt;property id=&quot;20300&quot; value=&quot;Slide 2 - &amp;quot;Learning outcomes&amp;quot;&quot;/&gt;&lt;property id=&quot;20307&quot; value=&quot;274&quot;/&gt;&lt;/object&gt;&lt;object type=&quot;3&quot; unique_id=&quot;10464&quot;&gt;&lt;property id=&quot;20148&quot; value=&quot;5&quot;/&gt;&lt;property id=&quot;20300&quot; value=&quot;Slide 3 - &amp;quot;Management issues&amp;quot;&quot;/&gt;&lt;property id=&quot;20307&quot; value=&quot;275&quot;/&gt;&lt;/object&gt;&lt;object type=&quot;3&quot; unique_id=&quot;10465&quot;&gt;&lt;property id=&quot;20148&quot; value=&quot;5&quot;/&gt;&lt;property id=&quot;20300&quot; value=&quot;Slide 5 - &amp;quot;Activity 4.1 &amp;#x0D;&amp;#x0A;Introduction to social, legal and &amp;#x0D;&amp;#x0A;ethical issues&amp;quot;&quot;/&gt;&lt;property id=&quot;20307&quot; value=&quot;276&quot;/&gt;&lt;/object&gt;&lt;object type=&quot;3&quot; unique_id=&quot;10466&quot;&gt;&lt;property id=&quot;20148&quot; value=&quot;5&quot;/&gt;&lt;property id=&quot;20300&quot; value=&quot;Slide 6 - &amp;quot;Activity answer – this lecture&amp;quot;&quot;/&gt;&lt;property id=&quot;20307&quot; value=&quot;277&quot;/&gt;&lt;/object&gt;&lt;object type=&quot;3&quot; unique_id=&quot;10467&quot;&gt;&lt;property id=&quot;20148&quot; value=&quot;5&quot;/&gt;&lt;property id=&quot;20300&quot; value=&quot;Slide 7 - &amp;quot;SLEPT factors&amp;quot;&quot;/&gt;&lt;property id=&quot;20307&quot; value=&quot;278&quot;/&gt;&lt;/object&gt;&lt;object type=&quot;3&quot; unique_id=&quot;10468&quot;&gt;&lt;property id=&quot;20148&quot; value=&quot;5&quot;/&gt;&lt;property id=&quot;20300&quot; value=&quot;Slide 8&quot;/&gt;&lt;property id=&quot;20307&quot; value=&quot;285&quot;/&gt;&lt;/object&gt;&lt;object type=&quot;3&quot; unique_id=&quot;10473&quot;&gt;&lt;property id=&quot;20148&quot; value=&quot;5&quot;/&gt;&lt;property id=&quot;20300&quot; value=&quot;Slide 14&quot;/&gt;&lt;property id=&quot;20307&quot; value=&quot;288&quot;/&gt;&lt;/object&gt;&lt;object type=&quot;3&quot; unique_id=&quot;10476&quot;&gt;&lt;property id=&quot;20148&quot; value=&quot;5&quot;/&gt;&lt;property id=&quot;20300&quot; value=&quot;Slide 17 - &amp;quot;Ethical issues and data protection&amp;quot;&quot;/&gt;&lt;property id=&quot;20307&quot; value=&quot;279&quot;/&gt;&lt;/object&gt;&lt;object type=&quot;3&quot; unique_id=&quot;10479&quot;&gt;&lt;property id=&quot;20148&quot; value=&quot;5&quot;/&gt;&lt;property id=&quot;20300&quot; value=&quot;Slide 19&quot;/&gt;&lt;property id=&quot;20307&quot; value=&quot;294&quot;/&gt;&lt;/object&gt;&lt;object type=&quot;3&quot; unique_id=&quot;10480&quot;&gt;&lt;property id=&quot;20148&quot; value=&quot;5&quot;/&gt;&lt;property id=&quot;20300&quot; value=&quot;Slide 20&quot;/&gt;&lt;property id=&quot;20307&quot; value=&quot;296&quot;/&gt;&lt;/object&gt;&lt;object type=&quot;3&quot; unique_id=&quot;10481&quot;&gt;&lt;property id=&quot;20148&quot; value=&quot;5&quot;/&gt;&lt;property id=&quot;20300&quot; value=&quot;Slide 21 - &amp;quot;Ethics – Fletcher’s view&amp;quot;&quot;/&gt;&lt;property id=&quot;20307&quot; value=&quot;280&quot;/&gt;&lt;/object&gt;&lt;object type=&quot;3&quot; unique_id=&quot;10482&quot;&gt;&lt;property id=&quot;20148&quot; value=&quot;5&quot;/&gt;&lt;property id=&quot;20300&quot; value=&quot;Slide 22 - &amp;quot;The eight principles for data protection&amp;quot;&quot;/&gt;&lt;property id=&quot;20307&quot; value=&quot;281&quot;/&gt;&lt;/object&gt;&lt;object type=&quot;3&quot; unique_id=&quot;10485&quot;&gt;&lt;property id=&quot;20148&quot; value=&quot;5&quot;/&gt;&lt;property id=&quot;20300&quot; value=&quot;Slide 23&quot;/&gt;&lt;property id=&quot;20307&quot; value=&quot;298&quot;/&gt;&lt;/object&gt;&lt;object type=&quot;3&quot; unique_id=&quot;10486&quot;&gt;&lt;property id=&quot;20148&quot; value=&quot;5&quot;/&gt;&lt;property id=&quot;20300&quot; value=&quot;Slide 24&quot;/&gt;&lt;property id=&quot;20307&quot; value=&quot;299&quot;/&gt;&lt;/object&gt;&lt;object type=&quot;3&quot; unique_id=&quot;10488&quot;&gt;&lt;property id=&quot;20148&quot; value=&quot;5&quot;/&gt;&lt;property id=&quot;20300&quot; value=&quot;Slide 25 - &amp;quot;Localisation&amp;quot;&quot;/&gt;&lt;property id=&quot;20307&quot; value=&quot;302&quot;/&gt;&lt;/object&gt;&lt;object type=&quot;3&quot; unique_id=&quot;10489&quot;&gt;&lt;property id=&quot;20148&quot; value=&quot;5&quot;/&gt;&lt;property id=&quot;20300&quot; value=&quot;Slide 26 - &amp;quot;Localisation (Continued)&amp;quot;&quot;/&gt;&lt;property id=&quot;20307&quot; value=&quot;307&quot;/&gt;&lt;/object&gt;&lt;object type=&quot;3&quot; unique_id=&quot;10490&quot;&gt;&lt;property id=&quot;20148&quot; value=&quot;5&quot;/&gt;&lt;property id=&quot;20300&quot; value=&quot;Slide 27 - &amp;quot;Economic/political&amp;quot;&quot;/&gt;&lt;property id=&quot;20307&quot; value=&quot;283&quot;/&gt;&lt;/object&gt;&lt;object type=&quot;3&quot; unique_id=&quot;10492&quot;&gt;&lt;property id=&quot;20148&quot; value=&quot;5&quot;/&gt;&lt;property id=&quot;20300&quot; value=&quot;Slide 28 - &amp;quot;Technological issues&amp;quot;&quot;/&gt;&lt;property id=&quot;20307&quot; value=&quot;284&quot;/&gt;&lt;/object&gt;&lt;object type=&quot;3&quot; unique_id=&quot;10493&quot;&gt;&lt;property id=&quot;20148&quot; value=&quot;5&quot;/&gt;&lt;property id=&quot;20300&quot; value=&quot;Slide 29&quot;/&gt;&lt;property id=&quot;20307&quot; value=&quot;303&quot;/&gt;&lt;/object&gt;&lt;object type=&quot;3&quot; unique_id=&quot;10494&quot;&gt;&lt;property id=&quot;20148&quot; value=&quot;5&quot;/&gt;&lt;property id=&quot;20300&quot; value=&quot;Slide 30&quot;/&gt;&lt;property id=&quot;20307&quot; value=&quot;304&quot;/&gt;&lt;/object&gt;&lt;object type=&quot;3&quot; unique_id=&quot;10496&quot;&gt;&lt;property id=&quot;20148&quot; value=&quot;5&quot;/&gt;&lt;property id=&quot;20300&quot; value=&quot;Slide 31&quot;/&gt;&lt;property id=&quot;20307&quot; value=&quot;306&quot;/&gt;&lt;/object&gt;&lt;object type=&quot;3&quot; unique_id=&quot;170053&quot;&gt;&lt;property id=&quot;20148&quot; value=&quot;5&quot;/&gt;&lt;property id=&quot;20300&quot; value=&quot;Slide 4&quot;/&gt;&lt;property id=&quot;20307&quot; value=&quot;310&quot;/&gt;&lt;/object&gt;&lt;object type=&quot;3&quot; unique_id=&quot;170054&quot;&gt;&lt;property id=&quot;20148&quot; value=&quot;5&quot;/&gt;&lt;property id=&quot;20300&quot; value=&quot;Slide 9&quot;/&gt;&lt;property id=&quot;20307&quot; value=&quot;311&quot;/&gt;&lt;/object&gt;&lt;object type=&quot;3&quot; unique_id=&quot;170055&quot;&gt;&lt;property id=&quot;20148&quot; value=&quot;5&quot;/&gt;&lt;property id=&quot;20300&quot; value=&quot;Slide 10&quot;/&gt;&lt;property id=&quot;20307&quot; value=&quot;312&quot;/&gt;&lt;/object&gt;&lt;object type=&quot;3&quot; unique_id=&quot;170056&quot;&gt;&lt;property id=&quot;20148&quot; value=&quot;5&quot;/&gt;&lt;property id=&quot;20300&quot; value=&quot;Slide 11&quot;/&gt;&lt;property id=&quot;20307&quot; value=&quot;315&quot;/&gt;&lt;/object&gt;&lt;object type=&quot;3&quot; unique_id=&quot;170057&quot;&gt;&lt;property id=&quot;20148&quot; value=&quot;5&quot;/&gt;&lt;property id=&quot;20300&quot; value=&quot;Slide 12&quot;/&gt;&lt;property id=&quot;20307&quot; value=&quot;313&quot;/&gt;&lt;/object&gt;&lt;object type=&quot;3&quot; unique_id=&quot;170058&quot;&gt;&lt;property id=&quot;20148&quot; value=&quot;5&quot;/&gt;&lt;property id=&quot;20300&quot; value=&quot;Slide 13&quot;/&gt;&lt;property id=&quot;20307&quot; value=&quot;314&quot;/&gt;&lt;/object&gt;&lt;object type=&quot;3&quot; unique_id=&quot;170059&quot;&gt;&lt;property id=&quot;20148&quot; value=&quot;5&quot;/&gt;&lt;property id=&quot;20300&quot; value=&quot;Slide 15&quot;/&gt;&lt;property id=&quot;20307&quot; value=&quot;316&quot;/&gt;&lt;/object&gt;&lt;object type=&quot;3&quot; unique_id=&quot;170060&quot;&gt;&lt;property id=&quot;20148&quot; value=&quot;5&quot;/&gt;&lt;property id=&quot;20300&quot; value=&quot;Slide 16&quot;/&gt;&lt;property id=&quot;20307&quot; value=&quot;317&quot;/&gt;&lt;/object&gt;&lt;object type=&quot;3&quot; unique_id=&quot;170061&quot;&gt;&lt;property id=&quot;20148&quot; value=&quot;5&quot;/&gt;&lt;property id=&quot;20300&quot; value=&quot;Slide 18&quot;/&gt;&lt;property id=&quot;20307&quot; value=&quot;318&quot;/&gt;&lt;/object&gt;&lt;/object&gt;&lt;/object&gt;&lt;/database&gt;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1431</Words>
  <Application>Microsoft Macintosh PowerPoint</Application>
  <PresentationFormat>Widescreen</PresentationFormat>
  <Paragraphs>147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</vt:lpstr>
      <vt:lpstr>Office Theme</vt:lpstr>
      <vt:lpstr>PowerPoint Presentation</vt:lpstr>
      <vt:lpstr>Learning outcomes</vt:lpstr>
      <vt:lpstr>Management issues</vt:lpstr>
      <vt:lpstr>Importance of Macro and Micro environments</vt:lpstr>
      <vt:lpstr>PowerPoint Presentation</vt:lpstr>
      <vt:lpstr>PowerPoint Presentation</vt:lpstr>
      <vt:lpstr>Activity 4.1  Introduction to social, legal and ethical issues</vt:lpstr>
      <vt:lpstr>Activity answer</vt:lpstr>
      <vt:lpstr>SLEPT factors</vt:lpstr>
      <vt:lpstr>PowerPoint Presentation</vt:lpstr>
      <vt:lpstr>Four main acts, directives and laws that e-commerce companies must comply with:</vt:lpstr>
      <vt:lpstr>Social Factors</vt:lpstr>
      <vt:lpstr>Social Factors</vt:lpstr>
      <vt:lpstr>Social Factors – M-Shoppers</vt:lpstr>
      <vt:lpstr>Legal and Ethical Factors</vt:lpstr>
      <vt:lpstr>PowerPoint Presentation</vt:lpstr>
      <vt:lpstr>PowerPoint Presentation</vt:lpstr>
      <vt:lpstr>Economic Factors</vt:lpstr>
      <vt:lpstr>Political Factors</vt:lpstr>
      <vt:lpstr>Technological Factors</vt:lpstr>
      <vt:lpstr>Other Factors - Culture</vt:lpstr>
      <vt:lpstr>Other Factors – Factors affecting e-commerce buying behaviour </vt:lpstr>
      <vt:lpstr>Other Factors – user’s access requirements</vt:lpstr>
      <vt:lpstr>Other Factors –  Consumers influenced by using the online channel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Chandranna Rayadurg</dc:creator>
  <cp:lastModifiedBy>Chandranna Rayadurg</cp:lastModifiedBy>
  <cp:revision>2</cp:revision>
  <dcterms:created xsi:type="dcterms:W3CDTF">2020-08-27T15:07:03Z</dcterms:created>
  <dcterms:modified xsi:type="dcterms:W3CDTF">2020-09-14T13:52:51Z</dcterms:modified>
</cp:coreProperties>
</file>